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6"/>
  </p:handoutMasterIdLst>
  <p:sldIdLst>
    <p:sldId id="523" r:id="rId3"/>
    <p:sldId id="524" r:id="rId4"/>
    <p:sldId id="528" r:id="rId6"/>
    <p:sldId id="514" r:id="rId7"/>
    <p:sldId id="531" r:id="rId8"/>
    <p:sldId id="525" r:id="rId9"/>
    <p:sldId id="539" r:id="rId10"/>
    <p:sldId id="545" r:id="rId11"/>
    <p:sldId id="559" r:id="rId12"/>
    <p:sldId id="560" r:id="rId13"/>
    <p:sldId id="561" r:id="rId14"/>
    <p:sldId id="565" r:id="rId15"/>
  </p:sldIdLst>
  <p:sldSz cx="9144000" cy="6858000" type="screen4x3"/>
  <p:notesSz cx="6797675" cy="99282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06CA"/>
    <a:srgbClr val="FB91FB"/>
    <a:srgbClr val="AB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80519" autoAdjust="0"/>
  </p:normalViewPr>
  <p:slideViewPr>
    <p:cSldViewPr>
      <p:cViewPr varScale="1">
        <p:scale>
          <a:sx n="112" d="100"/>
          <a:sy n="112" d="100"/>
        </p:scale>
        <p:origin x="1915" y="86"/>
      </p:cViewPr>
      <p:guideLst>
        <p:guide orient="horz" pos="2160"/>
        <p:guide pos="2832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422" y="-90"/>
      </p:cViewPr>
      <p:guideLst>
        <p:guide orient="horz" pos="3127"/>
        <p:guide pos="21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435C63A-822C-4C39-99E4-22C20861247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208C56E-931F-49A5-8CB4-EC520E2F9044}" type="datetimeFigureOut">
              <a:rPr lang="en-US"/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BE28D3-EDF3-4100-8DFC-3D5714C9736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BE28D3-EDF3-4100-8DFC-3D5714C9736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BE28D3-EDF3-4100-8DFC-3D5714C9736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BE28D3-EDF3-4100-8DFC-3D5714C9736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BE28D3-EDF3-4100-8DFC-3D5714C9736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BE28D3-EDF3-4100-8DFC-3D5714C9736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BE28D3-EDF3-4100-8DFC-3D5714C9736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BE28D3-EDF3-4100-8DFC-3D5714C9736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BE28D3-EDF3-4100-8DFC-3D5714C9736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BE28D3-EDF3-4100-8DFC-3D5714C9736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BE28D3-EDF3-4100-8DFC-3D5714C9736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00B050"/>
            </a:solidFill>
            <a:prstDash val="solid"/>
            <a:miter lim="800000"/>
          </a:ln>
        </p:spPr>
        <p:txBody>
          <a:bodyPr/>
          <a:lstStyle/>
          <a:p>
            <a:pPr eaLnBrk="0" hangingPunct="0"/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581400"/>
            <a:ext cx="6511925" cy="0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</a:ln>
        </p:spPr>
        <p:txBody>
          <a:bodyPr/>
          <a:lstStyle/>
          <a:p>
            <a:pPr eaLnBrk="0" hangingPunct="0"/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Picture 409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2525" y="239713"/>
            <a:ext cx="2454275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886200"/>
            <a:ext cx="65532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68A4F-D8CB-47E3-A168-17F81E2318B7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8EAE8-4630-4045-9D68-1D8067A82632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5694E1-5845-4E7F-9266-9A03D10CD5DF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F0D67-505E-4FBA-8655-BB82C3CE9AA5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49212-458C-45D8-9743-7C4CF2366A10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3F89CB-655E-4F0A-82F6-17CD14E148EF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B520DB-02EC-4F00-BC00-C3D192600496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762000"/>
          </a:xfrm>
        </p:spPr>
        <p:txBody>
          <a:bodyPr/>
          <a:lstStyle>
            <a:lvl1pPr>
              <a:defRPr sz="40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Tx/>
              <a:buFont typeface="Wingdings" panose="05000000000000000000" pitchFamily="2" charset="2"/>
              <a:buChar char="ü"/>
              <a:defRPr/>
            </a:lvl1pPr>
            <a:lvl2pPr marL="669925" indent="-325755">
              <a:buClrTx/>
              <a:buFont typeface="Wingdings" panose="05000000000000000000" pitchFamily="2" charset="2"/>
              <a:buChar char="ü"/>
              <a:defRPr/>
            </a:lvl2pPr>
            <a:lvl3pPr marL="1022350" indent="-351155">
              <a:buClrTx/>
              <a:buFont typeface="Wingdings" panose="05000000000000000000" pitchFamily="2" charset="2"/>
              <a:buChar char="ü"/>
              <a:defRPr/>
            </a:lvl3pPr>
            <a:lvl4pPr marL="1339850" indent="-316230">
              <a:buClrTx/>
              <a:buFont typeface="Wingdings" panose="05000000000000000000" pitchFamily="2" charset="2"/>
              <a:buChar char="ü"/>
              <a:defRPr/>
            </a:lvl4pPr>
            <a:lvl5pPr marL="1681480" indent="-339725">
              <a:buClrTx/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A7766-9A74-464A-9A62-AF2E5CE9E77E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96AF1-F244-4257-9693-1D7638C31C3F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11309-1709-4BBC-B2A8-C20D81A3BAC7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9AB63D-AC01-45A6-88E1-17A1FCD07E98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2F2C3-A723-403E-BE9E-20DD8F7C9E0E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EF470B-E935-47C2-8719-C42F58B71F51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19243-491D-4D4A-A5E9-02C3592A7CED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B79C9E-A771-4FC1-9E4F-CB52A1C666E6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1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68288"/>
            <a:ext cx="8229600" cy="874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+mj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>
                <a:latin typeface="+mj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+mj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90B43D7-818A-476B-9EBB-59A8A07A6EC8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1" name="Line 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</a:ln>
        </p:spPr>
        <p:txBody>
          <a:bodyPr/>
          <a:lstStyle/>
          <a:p>
            <a:pPr eaLnBrk="0" hangingPunct="0"/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2" name="Picture 4096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232525" y="239713"/>
            <a:ext cx="2454275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7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  <a:ea typeface="+mn-ea"/>
        </a:defRPr>
      </a:lvl2pPr>
      <a:lvl3pPr marL="1022350" indent="-35115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  <a:ea typeface="+mn-ea"/>
        </a:defRPr>
      </a:lvl3pPr>
      <a:lvl4pPr marL="1339850" indent="-31623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  <a:ea typeface="+mn-ea"/>
        </a:defRPr>
      </a:lvl4pPr>
      <a:lvl5pPr marL="1681480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1386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8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30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102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20.png"/><Relationship Id="rId3" Type="http://schemas.microsoft.com/office/2007/relationships/media" Target="../media/media4.mp4"/><Relationship Id="rId2" Type="http://schemas.openxmlformats.org/officeDocument/2006/relationships/video" Target="../media/media4.mp4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1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10.wmf"/><Relationship Id="rId1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3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2.wmf"/><Relationship Id="rId1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5.png"/><Relationship Id="rId3" Type="http://schemas.microsoft.com/office/2007/relationships/media" Target="../media/media1.mp4"/><Relationship Id="rId2" Type="http://schemas.openxmlformats.org/officeDocument/2006/relationships/video" Target="NULL" TargetMode="Externa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7.png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00EF470B-E935-47C2-8719-C42F58B71F51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856740" y="2366645"/>
            <a:ext cx="7623175" cy="1752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 b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 b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 b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 b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/>
              <a:t>大开孔复合材料层合板的</a:t>
            </a:r>
            <a:endParaRPr lang="zh-CN" altLang="en-US" sz="3600"/>
          </a:p>
          <a:p>
            <a:r>
              <a:rPr lang="en-US" altLang="zh-CN" sz="3600"/>
              <a:t>	</a:t>
            </a:r>
            <a:r>
              <a:rPr lang="zh-CN" altLang="en-US" sz="3600"/>
              <a:t>渐进破坏分析  </a:t>
            </a:r>
            <a:endParaRPr lang="zh-CN" altLang="en-US" sz="3600"/>
          </a:p>
        </p:txBody>
      </p:sp>
      <p:sp>
        <p:nvSpPr>
          <p:cNvPr id="6" name="文本框 5"/>
          <p:cNvSpPr txBox="1"/>
          <p:nvPr/>
        </p:nvSpPr>
        <p:spPr>
          <a:xfrm>
            <a:off x="6401435" y="4293870"/>
            <a:ext cx="1927860" cy="702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储 鹏 程</a:t>
            </a:r>
            <a:endParaRPr lang="zh-CN" altLang="en-US" sz="2000"/>
          </a:p>
          <a:p>
            <a:pPr algn="ctr"/>
            <a:endParaRPr lang="zh-CN" altLang="en-US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26110" y="410210"/>
            <a:ext cx="5349875" cy="521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 smtClean="0">
                <a:sym typeface="+mn-ea"/>
              </a:rPr>
              <a:t>3 </a:t>
            </a:r>
            <a:r>
              <a:rPr lang="zh-CN" altLang="zh-CN" sz="2800" dirty="0" smtClean="0">
                <a:sym typeface="+mn-ea"/>
              </a:rPr>
              <a:t>计算及实验结果</a:t>
            </a:r>
            <a:endParaRPr lang="zh-CN" altLang="en-US" sz="2800" dirty="0" smtClean="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4995" y="1570990"/>
            <a:ext cx="1233805" cy="2287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/>
              <a:t>纤维失效：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基体失效：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828800" y="5518150"/>
            <a:ext cx="16510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破坏试件：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7846" y="1203397"/>
            <a:ext cx="2248818" cy="367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 dirty="0" smtClean="0"/>
              <a:t>[0/90]</a:t>
            </a:r>
            <a:r>
              <a:rPr lang="en-US" altLang="zh-CN" sz="1800" baseline="-25000" dirty="0" smtClean="0"/>
              <a:t>5 </a:t>
            </a:r>
            <a:r>
              <a:rPr lang="en-US" altLang="zh-CN" sz="1800" dirty="0" smtClean="0"/>
              <a:t> 0°</a:t>
            </a:r>
            <a:r>
              <a:rPr lang="zh-CN" altLang="en-US" sz="1800" dirty="0" smtClean="0"/>
              <a:t>层</a:t>
            </a:r>
            <a:r>
              <a:rPr lang="en-US" altLang="zh-CN" sz="1800" dirty="0" smtClean="0"/>
              <a:t>   </a:t>
            </a:r>
            <a:endParaRPr lang="zh-CN" altLang="en-US" sz="1800" dirty="0"/>
          </a:p>
        </p:txBody>
      </p:sp>
      <p:pic>
        <p:nvPicPr>
          <p:cNvPr id="6" name="0-90-sc8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615565" y="1210945"/>
            <a:ext cx="5678805" cy="36220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060" y="4832985"/>
            <a:ext cx="2400935" cy="1979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26110" y="410210"/>
            <a:ext cx="5349875" cy="521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 smtClean="0">
                <a:sym typeface="+mn-ea"/>
              </a:rPr>
              <a:t>3 </a:t>
            </a:r>
            <a:r>
              <a:rPr lang="zh-CN" altLang="zh-CN" sz="2800" dirty="0" smtClean="0">
                <a:sym typeface="+mn-ea"/>
              </a:rPr>
              <a:t>计算及实验结果</a:t>
            </a:r>
            <a:endParaRPr lang="zh-CN" altLang="en-US" sz="2800" dirty="0" smtClean="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6110" y="1722120"/>
            <a:ext cx="1233805" cy="2287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/>
              <a:t>纤维失效：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基体失效：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828800" y="5518150"/>
            <a:ext cx="16510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破坏试件：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7846" y="1203397"/>
            <a:ext cx="2248818" cy="367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 dirty="0" smtClean="0"/>
              <a:t>[0/90]</a:t>
            </a:r>
            <a:r>
              <a:rPr lang="en-US" altLang="zh-CN" sz="1800" baseline="-25000" dirty="0" smtClean="0"/>
              <a:t>5 </a:t>
            </a:r>
            <a:r>
              <a:rPr lang="en-US" altLang="zh-CN" sz="1800" dirty="0" smtClean="0"/>
              <a:t> 90°</a:t>
            </a:r>
            <a:r>
              <a:rPr lang="zh-CN" altLang="en-US" sz="1800" dirty="0" smtClean="0"/>
              <a:t>层</a:t>
            </a:r>
            <a:r>
              <a:rPr lang="en-US" altLang="zh-CN" sz="1800" dirty="0" smtClean="0"/>
              <a:t>   </a:t>
            </a:r>
            <a:endParaRPr lang="zh-CN" altLang="en-US" sz="18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1955" y="4899025"/>
            <a:ext cx="2308225" cy="1903095"/>
          </a:xfrm>
          <a:prstGeom prst="rect">
            <a:avLst/>
          </a:prstGeom>
        </p:spPr>
      </p:pic>
      <p:pic>
        <p:nvPicPr>
          <p:cNvPr id="5" name="0-90-90sc8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7010" y="1203325"/>
            <a:ext cx="5793740" cy="3695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37560" y="2834640"/>
            <a:ext cx="2468880" cy="6400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谢谢大家！</a:t>
            </a:r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2"/>
          <p:cNvSpPr txBox="1"/>
          <p:nvPr>
            <p:custDataLst>
              <p:tags r:id="rId1"/>
            </p:custDataLst>
          </p:nvPr>
        </p:nvSpPr>
        <p:spPr>
          <a:xfrm>
            <a:off x="1546225" y="2058670"/>
            <a:ext cx="5565775" cy="7359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txBody>
          <a:bodyPr vert="horz" lIns="68580" tIns="34290" rIns="68580" bIns="34290" rtlCol="0" anchor="ctr" anchorCtr="0">
            <a:norm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altLang="zh-CN" sz="2400" dirty="0" smtClean="0"/>
              <a:t>1 </a:t>
            </a:r>
            <a:r>
              <a:rPr lang="zh-CN" altLang="zh-CN" sz="2400" dirty="0" smtClean="0"/>
              <a:t>问题模型</a:t>
            </a:r>
            <a:endParaRPr lang="zh-CN" altLang="zh-CN" sz="2400" dirty="0" smtClean="0"/>
          </a:p>
        </p:txBody>
      </p:sp>
      <p:sp>
        <p:nvSpPr>
          <p:cNvPr id="6" name="文本占位符 14"/>
          <p:cNvSpPr txBox="1"/>
          <p:nvPr>
            <p:custDataLst>
              <p:tags r:id="rId2"/>
            </p:custDataLst>
          </p:nvPr>
        </p:nvSpPr>
        <p:spPr>
          <a:xfrm>
            <a:off x="1546225" y="3049905"/>
            <a:ext cx="5565775" cy="7346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txBody>
          <a:bodyPr vert="horz" lIns="68580" tIns="34290" rIns="68580" bIns="34290" rtlCol="0" anchor="ctr" anchorCtr="0">
            <a:norm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altLang="zh-CN" sz="2400" dirty="0" smtClean="0"/>
              <a:t>2  </a:t>
            </a:r>
            <a:r>
              <a:rPr lang="zh-CN" altLang="en-US" sz="2400" dirty="0" smtClean="0"/>
              <a:t>连续损伤模型及</a:t>
            </a:r>
            <a:r>
              <a:rPr lang="en-US" altLang="zh-CN" sz="2400" dirty="0" smtClean="0"/>
              <a:t>UMAT </a:t>
            </a:r>
            <a:r>
              <a:rPr lang="zh-CN" altLang="en-US" sz="2400" dirty="0" smtClean="0"/>
              <a:t>子程序</a:t>
            </a:r>
            <a:r>
              <a:rPr lang="en-US" altLang="zh-CN" sz="2400" dirty="0" smtClean="0"/>
              <a:t> </a:t>
            </a:r>
            <a:endParaRPr lang="zh-CN" altLang="en-US" sz="2400" dirty="0" smtClean="0"/>
          </a:p>
        </p:txBody>
      </p:sp>
      <p:sp>
        <p:nvSpPr>
          <p:cNvPr id="7" name="文本占位符 3"/>
          <p:cNvSpPr txBox="1"/>
          <p:nvPr>
            <p:custDataLst>
              <p:tags r:id="rId3"/>
            </p:custDataLst>
          </p:nvPr>
        </p:nvSpPr>
        <p:spPr>
          <a:xfrm>
            <a:off x="1546225" y="4142105"/>
            <a:ext cx="5565775" cy="7359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txBody>
          <a:bodyPr vert="horz" lIns="68580" tIns="34290" rIns="68580" bIns="34290" rtlCol="0" anchor="ctr" anchorCtr="0">
            <a:norm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altLang="zh-CN" sz="2400" dirty="0" smtClean="0"/>
              <a:t>3 </a:t>
            </a:r>
            <a:r>
              <a:rPr lang="zh-CN" altLang="en-US" sz="2400" dirty="0" smtClean="0">
                <a:sym typeface="+mn-ea"/>
              </a:rPr>
              <a:t>计算与实验结果</a:t>
            </a:r>
            <a:r>
              <a:rPr lang="en-US" altLang="zh-CN" sz="2400" dirty="0" smtClean="0"/>
              <a:t> </a:t>
            </a:r>
            <a:endParaRPr lang="zh-CN" altLang="en-US" sz="2400" dirty="0" smtClean="0"/>
          </a:p>
        </p:txBody>
      </p:sp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26110" y="410210"/>
            <a:ext cx="5247005" cy="948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 smtClean="0">
                <a:sym typeface="+mn-ea"/>
              </a:rPr>
              <a:t>1 </a:t>
            </a:r>
            <a:r>
              <a:rPr lang="zh-CN" altLang="zh-CN" sz="2800" dirty="0" smtClean="0">
                <a:sym typeface="+mn-ea"/>
              </a:rPr>
              <a:t>问题模型</a:t>
            </a:r>
            <a:endParaRPr lang="zh-CN" altLang="zh-CN" sz="2800" dirty="0" smtClean="0"/>
          </a:p>
          <a:p>
            <a:pPr algn="l"/>
            <a:endParaRPr lang="zh-CN" altLang="en-US" sz="2800" dirty="0" smtClean="0">
              <a:sym typeface="+mn-ea"/>
            </a:endParaRPr>
          </a:p>
        </p:txBody>
      </p:sp>
      <p:pic>
        <p:nvPicPr>
          <p:cNvPr id="8" name="图片 1" descr="E:\Chen\work of PHD\Experiment\Buckling of Composite Strip\Compress Buckling_Lab Material\Buckle Simulation_F Load\F Loading_U3 Clamp_Laminate with Cir-Cutout.tif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55190" y="2639060"/>
            <a:ext cx="4833620" cy="272224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626110" y="1637665"/>
            <a:ext cx="6790690" cy="6400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1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碳纤维复合材料层合板，铺层为：</a:t>
            </a:r>
            <a:endParaRPr lang="zh-CN" altLang="en-US" sz="1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/>
            <a:r>
              <a:rPr lang="zh-CN" altLang="en-US" sz="1800" b="0" u="none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lang="en-US" altLang="zh-CN" sz="1800" b="0" u="none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[0°]</a:t>
            </a:r>
            <a:r>
              <a:rPr lang="en-US" altLang="zh-CN" sz="1800" b="0" u="none" baseline="-25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sz="1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800" b="0" u="none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[0°/90°]</a:t>
            </a:r>
            <a:r>
              <a:rPr lang="en-US" altLang="zh-CN" sz="1800" b="0" u="none" baseline="-25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1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800" b="0" u="none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[45°/-45°]</a:t>
            </a:r>
            <a:r>
              <a:rPr lang="en-US" altLang="zh-CN" sz="1800" b="0" u="none" baseline="-25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sz="1800" b="0" u="none" baseline="-2500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42465" y="5459730"/>
            <a:ext cx="5259070" cy="367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板长：</a:t>
            </a:r>
            <a:r>
              <a:rPr lang="en-US" altLang="zh-CN"/>
              <a:t>240mm </a:t>
            </a:r>
            <a:r>
              <a:rPr lang="zh-CN" altLang="en-US"/>
              <a:t>板宽：</a:t>
            </a:r>
            <a:r>
              <a:rPr lang="en-US" altLang="zh-CN"/>
              <a:t>160mm </a:t>
            </a:r>
            <a:r>
              <a:rPr lang="zh-CN" altLang="en-US"/>
              <a:t>孔径：</a:t>
            </a:r>
            <a:r>
              <a:rPr lang="en-US" altLang="zh-CN"/>
              <a:t>80mm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26110" y="410210"/>
            <a:ext cx="5247005" cy="948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 smtClean="0">
                <a:sym typeface="+mn-ea"/>
              </a:rPr>
              <a:t>2</a:t>
            </a:r>
            <a:r>
              <a:rPr lang="en-US" altLang="zh-CN" sz="2800" dirty="0" smtClean="0">
                <a:sym typeface="+mn-ea"/>
              </a:rPr>
              <a:t> </a:t>
            </a:r>
            <a:r>
              <a:rPr lang="zh-CN" altLang="zh-CN" sz="2800" dirty="0" smtClean="0">
                <a:sym typeface="+mn-ea"/>
              </a:rPr>
              <a:t>连续损伤模型</a:t>
            </a:r>
            <a:r>
              <a:rPr lang="en-US" altLang="zh-CN" sz="2800" dirty="0" smtClean="0">
                <a:sym typeface="+mn-ea"/>
              </a:rPr>
              <a:t>-</a:t>
            </a:r>
            <a:r>
              <a:rPr lang="zh-CN" altLang="en-US" sz="2800" dirty="0" smtClean="0">
                <a:sym typeface="+mn-ea"/>
              </a:rPr>
              <a:t>本构关系</a:t>
            </a:r>
            <a:endParaRPr lang="zh-CN" altLang="en-US" sz="2800" dirty="0" smtClean="0">
              <a:sym typeface="+mn-ea"/>
            </a:endParaRPr>
          </a:p>
          <a:p>
            <a:pPr algn="l"/>
            <a:endParaRPr lang="zh-CN" altLang="en-US" sz="2800" dirty="0" smtClean="0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6055" y="3008630"/>
            <a:ext cx="3837305" cy="367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</a:t>
            </a:r>
            <a:r>
              <a:rPr lang="zh-CN" altLang="en-US"/>
              <a:t>为损伤</a:t>
            </a:r>
            <a:r>
              <a:rPr lang="zh-CN" altLang="en-US"/>
              <a:t>刚度矩阵：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86055" y="1731010"/>
            <a:ext cx="191579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应力应变关系：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0330" y="3514725"/>
            <a:ext cx="5937885" cy="10344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4810760"/>
            <a:ext cx="4420235" cy="381635"/>
          </a:xfrm>
          <a:prstGeom prst="rect">
            <a:avLst/>
          </a:prstGeom>
        </p:spPr>
      </p:pic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806508" y="2096453"/>
          <a:ext cx="101092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495300" imgH="177165" progId="Equation.KSEE3">
                  <p:embed/>
                </p:oleObj>
              </mc:Choice>
              <mc:Fallback>
                <p:oleObj name="" r:id="rId3" imgW="495300" imgH="1771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06508" y="2096453"/>
                        <a:ext cx="1010920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70" y="1716405"/>
            <a:ext cx="3513455" cy="32423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6110" y="410210"/>
            <a:ext cx="5247005" cy="948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 smtClean="0">
                <a:sym typeface="+mn-ea"/>
              </a:rPr>
              <a:t>2</a:t>
            </a:r>
            <a:r>
              <a:rPr lang="en-US" altLang="zh-CN" sz="2800" dirty="0" smtClean="0">
                <a:sym typeface="+mn-ea"/>
              </a:rPr>
              <a:t> </a:t>
            </a:r>
            <a:r>
              <a:rPr lang="zh-CN" altLang="zh-CN" sz="2800" dirty="0" smtClean="0">
                <a:sym typeface="+mn-ea"/>
              </a:rPr>
              <a:t>连续损伤模型</a:t>
            </a:r>
            <a:r>
              <a:rPr lang="en-US" altLang="zh-CN" sz="2800" dirty="0" smtClean="0">
                <a:sym typeface="+mn-ea"/>
              </a:rPr>
              <a:t>-</a:t>
            </a:r>
            <a:r>
              <a:rPr lang="zh-CN" altLang="en-US" sz="2800" dirty="0" smtClean="0">
                <a:sym typeface="+mn-ea"/>
              </a:rPr>
              <a:t>损伤演化</a:t>
            </a:r>
            <a:endParaRPr lang="zh-CN" altLang="en-US" sz="2800" dirty="0" smtClean="0">
              <a:sym typeface="+mn-ea"/>
            </a:endParaRPr>
          </a:p>
          <a:p>
            <a:pPr algn="l"/>
            <a:endParaRPr lang="zh-CN" altLang="en-US" sz="2800" dirty="0" smtClean="0">
              <a:sym typeface="+mn-ea"/>
            </a:endParaRPr>
          </a:p>
        </p:txBody>
      </p:sp>
      <p:pic>
        <p:nvPicPr>
          <p:cNvPr id="10245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95" y="4778375"/>
            <a:ext cx="2827020" cy="16535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340995" y="1243965"/>
            <a:ext cx="1622425" cy="367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hashin</a:t>
            </a:r>
            <a:r>
              <a:rPr lang="zh-CN" altLang="en-US">
                <a:sym typeface="+mn-ea"/>
              </a:rPr>
              <a:t>准则：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15690" y="1245870"/>
            <a:ext cx="13258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损伤变量：</a:t>
            </a:r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790" y="1716405"/>
            <a:ext cx="1696720" cy="8782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965" y="2854960"/>
            <a:ext cx="5052060" cy="16751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670" y="6167120"/>
            <a:ext cx="4612005" cy="5499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Lapczyk I, Hurtado J A. Progressive damage modeling in fiber-reinforced materials[J]. Composites Part A Applied Science &amp; Manufacturing, 2007, 38(11):2333-2341.</a:t>
            </a:r>
            <a:endParaRPr lang="zh-CN" altLang="en-US" sz="10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635" y="1798320"/>
            <a:ext cx="930275" cy="494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26110" y="410210"/>
            <a:ext cx="5349875" cy="521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 smtClean="0">
                <a:sym typeface="+mn-ea"/>
              </a:rPr>
              <a:t>2 abaqus UMAT </a:t>
            </a:r>
            <a:r>
              <a:rPr lang="zh-CN" altLang="en-US" sz="2800" dirty="0" smtClean="0">
                <a:sym typeface="+mn-ea"/>
              </a:rPr>
              <a:t>子程序</a:t>
            </a:r>
            <a:r>
              <a:rPr lang="en-US" altLang="zh-CN" sz="2800" dirty="0" smtClean="0">
                <a:sym typeface="+mn-ea"/>
              </a:rPr>
              <a:t> </a:t>
            </a:r>
            <a:endParaRPr lang="zh-CN" altLang="zh-CN" sz="2800" dirty="0" smtClean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6110" y="1945005"/>
            <a:ext cx="8421370" cy="55797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/>
          </a:p>
          <a:p>
            <a:r>
              <a:rPr lang="en-US" altLang="zh-CN"/>
              <a:t>1 </a:t>
            </a:r>
            <a:r>
              <a:rPr lang="zh-CN" altLang="zh-CN"/>
              <a:t>可以用来定义新的材料的本构模型。</a:t>
            </a:r>
            <a:endParaRPr lang="zh-CN" altLang="zh-CN"/>
          </a:p>
          <a:p>
            <a:endParaRPr lang="zh-CN" altLang="zh-CN"/>
          </a:p>
          <a:p>
            <a:r>
              <a:rPr lang="en-US" altLang="zh-CN"/>
              <a:t>2 </a:t>
            </a:r>
            <a:r>
              <a:rPr lang="zh-CN" altLang="en-US"/>
              <a:t>对于每个增量步，在单元的所有物质点处被调用。</a:t>
            </a:r>
            <a:endParaRPr lang="zh-CN" altLang="en-US"/>
          </a:p>
          <a:p>
            <a:endParaRPr lang="zh-CN" altLang="zh-CN"/>
          </a:p>
          <a:p>
            <a:r>
              <a:rPr lang="en-US" altLang="zh-CN"/>
              <a:t>3 </a:t>
            </a:r>
            <a:r>
              <a:rPr lang="zh-CN" altLang="en-US"/>
              <a:t>在增量步末必须更新应力和状态变量</a:t>
            </a:r>
            <a:r>
              <a:rPr lang="en-US" altLang="zh-CN"/>
              <a:t>(</a:t>
            </a:r>
            <a:r>
              <a:rPr lang="en-US" altLang="zh-CN">
                <a:sym typeface="+mn-ea"/>
              </a:rPr>
              <a:t>solution-dependent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4 </a:t>
            </a:r>
            <a:r>
              <a:rPr lang="zh-CN" altLang="en-US"/>
              <a:t>必须提供材料的</a:t>
            </a:r>
            <a:r>
              <a:rPr lang="en-US" altLang="zh-CN"/>
              <a:t>Jocobian</a:t>
            </a:r>
            <a:r>
              <a:rPr lang="zh-CN" altLang="en-US"/>
              <a:t>矩阵：</a:t>
            </a:r>
            <a:endParaRPr lang="zh-CN" altLang="en-US"/>
          </a:p>
          <a:p>
            <a:endParaRPr lang="zh-CN" altLang="zh-CN"/>
          </a:p>
          <a:p>
            <a:endParaRPr lang="zh-CN" altLang="zh-CN"/>
          </a:p>
          <a:p>
            <a:endParaRPr lang="zh-CN" altLang="zh-CN"/>
          </a:p>
          <a:p>
            <a:endParaRPr lang="zh-CN" altLang="zh-CN"/>
          </a:p>
          <a:p>
            <a:endParaRPr lang="zh-CN" altLang="zh-CN"/>
          </a:p>
          <a:p>
            <a:endParaRPr lang="zh-CN" altLang="zh-CN"/>
          </a:p>
          <a:p>
            <a:endParaRPr lang="zh-CN" altLang="zh-CN"/>
          </a:p>
          <a:p>
            <a:endParaRPr lang="zh-CN" altLang="zh-CN"/>
          </a:p>
          <a:p>
            <a:endParaRPr lang="zh-CN" altLang="zh-CN"/>
          </a:p>
          <a:p>
            <a:endParaRPr lang="zh-CN" altLang="zh-CN"/>
          </a:p>
          <a:p>
            <a:endParaRPr lang="zh-CN" altLang="zh-CN"/>
          </a:p>
          <a:p>
            <a:endParaRPr lang="zh-CN" altLang="zh-CN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37025" y="3781425"/>
          <a:ext cx="59626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355600" imgH="393700" progId="Equation.KSEE3">
                  <p:embed/>
                </p:oleObj>
              </mc:Choice>
              <mc:Fallback>
                <p:oleObj name="" r:id="rId1" imgW="355600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37025" y="3781425"/>
                        <a:ext cx="596265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70865" y="1550670"/>
            <a:ext cx="3010535" cy="367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UMAT</a:t>
            </a:r>
            <a:r>
              <a:rPr lang="zh-CN" altLang="en-US"/>
              <a:t>简介：</a:t>
            </a:r>
            <a:endParaRPr lang="zh-CN" altLang="en-US"/>
          </a:p>
        </p:txBody>
      </p: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05710" y="4607560"/>
          <a:ext cx="3561080" cy="1369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3" imgW="2311400" imgH="889000" progId="Equation.KSEE3">
                  <p:embed/>
                </p:oleObj>
              </mc:Choice>
              <mc:Fallback>
                <p:oleObj name="" r:id="rId3" imgW="2311400" imgH="8890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5710" y="4607560"/>
                        <a:ext cx="3561080" cy="1369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7820" y="410210"/>
            <a:ext cx="5349875" cy="521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 smtClean="0">
                <a:sym typeface="+mn-ea"/>
              </a:rPr>
              <a:t>2 abaqus UMAT </a:t>
            </a:r>
            <a:r>
              <a:rPr lang="zh-CN" altLang="en-US" sz="2800" dirty="0" smtClean="0">
                <a:sym typeface="+mn-ea"/>
              </a:rPr>
              <a:t>子程序</a:t>
            </a:r>
            <a:r>
              <a:rPr lang="en-US" altLang="zh-CN" sz="2800" dirty="0" smtClean="0">
                <a:sym typeface="+mn-ea"/>
              </a:rPr>
              <a:t> </a:t>
            </a:r>
            <a:endParaRPr lang="zh-CN" altLang="zh-CN" sz="2800" dirty="0" smtClean="0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59940" y="2204720"/>
            <a:ext cx="2059940" cy="635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计算应变，计算未损伤时的刚度矩阵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60575" y="3169285"/>
            <a:ext cx="2059305" cy="6108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检查有无损伤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 （失效准则）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21300" y="2204720"/>
            <a:ext cx="1759585" cy="635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计算损伤变量</a:t>
            </a: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以及             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881370" y="2534285"/>
          <a:ext cx="787400" cy="305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" r:id="rId1" imgW="457200" imgH="177165" progId="Equation.KSEE3">
                  <p:embed/>
                </p:oleObj>
              </mc:Choice>
              <mc:Fallback>
                <p:oleObj name="" r:id="rId1" imgW="457200" imgH="177165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81370" y="2534285"/>
                        <a:ext cx="787400" cy="305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2059940" y="4495800"/>
            <a:ext cx="5021580" cy="5054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计算应力    </a:t>
            </a:r>
            <a:r>
              <a:rPr lang="zh-CN" altLang="en-US" sz="1800" smtClean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计算</a:t>
            </a:r>
            <a:r>
              <a:rPr lang="en-US" altLang="zh-CN" sz="1800" smtClean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Jacobian</a:t>
            </a:r>
            <a:r>
              <a:rPr lang="zh-CN" altLang="en-US" sz="1800" smtClean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矩阵  更新损伤变量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3089910" y="2839720"/>
            <a:ext cx="635" cy="329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2" name="文本框 21"/>
          <p:cNvSpPr txBox="1"/>
          <p:nvPr/>
        </p:nvSpPr>
        <p:spPr>
          <a:xfrm>
            <a:off x="4173220" y="3108960"/>
            <a:ext cx="11480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有损伤</a:t>
            </a:r>
            <a:endParaRPr lang="zh-CN" altLang="en-US"/>
          </a:p>
        </p:txBody>
      </p:sp>
      <p:cxnSp>
        <p:nvCxnSpPr>
          <p:cNvPr id="23" name="直接箭头连接符 22"/>
          <p:cNvCxnSpPr>
            <a:stCxn id="11" idx="2"/>
          </p:cNvCxnSpPr>
          <p:nvPr/>
        </p:nvCxnSpPr>
        <p:spPr>
          <a:xfrm>
            <a:off x="3166745" y="3780155"/>
            <a:ext cx="0" cy="7410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8" name="文本框 27"/>
          <p:cNvSpPr txBox="1"/>
          <p:nvPr/>
        </p:nvSpPr>
        <p:spPr>
          <a:xfrm>
            <a:off x="2259330" y="3960495"/>
            <a:ext cx="97091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无损伤</a:t>
            </a:r>
            <a:endParaRPr lang="zh-CN" altLang="en-US"/>
          </a:p>
        </p:txBody>
      </p:sp>
      <p:cxnSp>
        <p:nvCxnSpPr>
          <p:cNvPr id="30" name="肘形连接符 29"/>
          <p:cNvCxnSpPr>
            <a:stCxn id="11" idx="3"/>
            <a:endCxn id="12" idx="0"/>
          </p:cNvCxnSpPr>
          <p:nvPr/>
        </p:nvCxnSpPr>
        <p:spPr>
          <a:xfrm flipV="1">
            <a:off x="4196080" y="2204720"/>
            <a:ext cx="2081530" cy="1270000"/>
          </a:xfrm>
          <a:prstGeom prst="bentConnector4">
            <a:avLst>
              <a:gd name="adj1" fmla="val 38926"/>
              <a:gd name="adj2" fmla="val 11875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1" name="矩形 30"/>
          <p:cNvSpPr/>
          <p:nvPr/>
        </p:nvSpPr>
        <p:spPr>
          <a:xfrm>
            <a:off x="5321300" y="3352165"/>
            <a:ext cx="1760220" cy="6083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计算损伤刚度矩阵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854700" y="3646170"/>
          <a:ext cx="292100" cy="328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3" imgW="203200" imgH="228600" progId="Equation.KSEE3">
                  <p:embed/>
                </p:oleObj>
              </mc:Choice>
              <mc:Fallback>
                <p:oleObj name="" r:id="rId3" imgW="203200" imgH="2286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54700" y="3646170"/>
                        <a:ext cx="292100" cy="328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直接箭头连接符 31"/>
          <p:cNvCxnSpPr>
            <a:stCxn id="12" idx="2"/>
            <a:endCxn id="31" idx="0"/>
          </p:cNvCxnSpPr>
          <p:nvPr/>
        </p:nvCxnSpPr>
        <p:spPr>
          <a:xfrm>
            <a:off x="6277610" y="2839720"/>
            <a:ext cx="0" cy="5124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3" name="直接箭头连接符 32"/>
          <p:cNvCxnSpPr/>
          <p:nvPr/>
        </p:nvCxnSpPr>
        <p:spPr>
          <a:xfrm>
            <a:off x="6351270" y="3974160"/>
            <a:ext cx="0" cy="50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" name="直接箭头连接符 3"/>
          <p:cNvCxnSpPr/>
          <p:nvPr/>
        </p:nvCxnSpPr>
        <p:spPr>
          <a:xfrm>
            <a:off x="3018790" y="1885315"/>
            <a:ext cx="635" cy="329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文本框 4"/>
          <p:cNvSpPr txBox="1"/>
          <p:nvPr/>
        </p:nvSpPr>
        <p:spPr>
          <a:xfrm>
            <a:off x="2037080" y="1245235"/>
            <a:ext cx="210693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每一增量步调用</a:t>
            </a:r>
            <a:r>
              <a:rPr lang="en-US" altLang="zh-CN"/>
              <a:t>UMAT</a:t>
            </a:r>
            <a:r>
              <a:rPr lang="zh-CN" altLang="en-US"/>
              <a:t>子程序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636010" y="5448300"/>
            <a:ext cx="2041525" cy="6419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退出</a:t>
            </a:r>
            <a:r>
              <a:rPr lang="en-US" altLang="zh-CN"/>
              <a:t>UMAT</a:t>
            </a:r>
            <a:r>
              <a:rPr lang="zh-CN" altLang="en-US"/>
              <a:t>，返回到有限元主程序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4570095" y="5026025"/>
            <a:ext cx="635" cy="329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8" name="矩形 17"/>
          <p:cNvSpPr/>
          <p:nvPr/>
        </p:nvSpPr>
        <p:spPr>
          <a:xfrm>
            <a:off x="1981200" y="1905635"/>
            <a:ext cx="5181600" cy="3261360"/>
          </a:xfrm>
          <a:prstGeom prst="rect">
            <a:avLst/>
          </a:prstGeom>
          <a:noFill/>
          <a:ln w="31750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26075" y="1537335"/>
            <a:ext cx="853440" cy="367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UMAT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26110" y="410210"/>
            <a:ext cx="5349875" cy="521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 smtClean="0">
                <a:sym typeface="+mn-ea"/>
              </a:rPr>
              <a:t>3 </a:t>
            </a:r>
            <a:r>
              <a:rPr lang="zh-CN" altLang="zh-CN" sz="2800" dirty="0" smtClean="0">
                <a:sym typeface="+mn-ea"/>
              </a:rPr>
              <a:t>计算及实验结果</a:t>
            </a:r>
            <a:endParaRPr lang="zh-CN" altLang="en-US" sz="2800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5405" y="4691380"/>
            <a:ext cx="2484120" cy="2056765"/>
          </a:xfrm>
          <a:prstGeom prst="rect">
            <a:avLst/>
          </a:prstGeom>
        </p:spPr>
      </p:pic>
      <p:pic>
        <p:nvPicPr>
          <p:cNvPr id="6" name="SC8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5906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1265" y="1275080"/>
            <a:ext cx="6316345" cy="32696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4995" y="1570990"/>
            <a:ext cx="1233805" cy="2287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/>
              <a:t>纤维失效：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基体失效：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828800" y="5320030"/>
            <a:ext cx="16510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破坏试件：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92074" y="1203467"/>
            <a:ext cx="1479014" cy="367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 dirty="0" smtClean="0"/>
              <a:t>[0]</a:t>
            </a:r>
            <a:r>
              <a:rPr lang="en-US" altLang="zh-CN" sz="1800" baseline="-25000" dirty="0" smtClean="0"/>
              <a:t>10</a:t>
            </a:r>
            <a:endParaRPr lang="zh-CN" altLang="en-US" sz="1800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26110" y="410210"/>
            <a:ext cx="5349875" cy="521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 smtClean="0">
                <a:sym typeface="+mn-ea"/>
              </a:rPr>
              <a:t>3 </a:t>
            </a:r>
            <a:r>
              <a:rPr lang="zh-CN" altLang="zh-CN" sz="2800" dirty="0" smtClean="0">
                <a:sym typeface="+mn-ea"/>
              </a:rPr>
              <a:t>计算及实验结果</a:t>
            </a:r>
            <a:endParaRPr lang="zh-CN" altLang="en-US" sz="2800" dirty="0" smtClean="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4995" y="1570990"/>
            <a:ext cx="1233805" cy="2287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/>
              <a:t>纤维失效：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基体失效：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828800" y="5320030"/>
            <a:ext cx="16510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破坏试件：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1383" y="1203445"/>
            <a:ext cx="1479014" cy="367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 dirty="0" smtClean="0"/>
              <a:t>[45/-45]</a:t>
            </a:r>
            <a:r>
              <a:rPr lang="en-US" altLang="zh-CN" sz="1800" baseline="-25000" dirty="0" smtClean="0"/>
              <a:t>5</a:t>
            </a:r>
            <a:endParaRPr lang="zh-CN" altLang="en-US" sz="1800" baseline="-25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 flipH="1">
            <a:off x="3941445" y="4785995"/>
            <a:ext cx="2440305" cy="2041525"/>
          </a:xfrm>
          <a:prstGeom prst="rect">
            <a:avLst/>
          </a:prstGeom>
        </p:spPr>
      </p:pic>
      <p:pic>
        <p:nvPicPr>
          <p:cNvPr id="5" name="45-sc8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3515" y="1289050"/>
            <a:ext cx="5354320" cy="3415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preset"/>
  <p:tag name="KSO_WM_TEMPLATE_INDEX" val="2"/>
  <p:tag name="KSO_WM_UNIT_TYPE" val="l_h_f"/>
  <p:tag name="KSO_WM_UNIT_INDEX" val="1_1_1"/>
  <p:tag name="KSO_WM_UNIT_ID" val="150995252*l_h_f*1_1_1"/>
  <p:tag name="KSO_WM_UNIT_CLEAR" val="1"/>
  <p:tag name="KSO_WM_UNIT_LAYERLEVEL" val="1_1_1"/>
  <p:tag name="KSO_WM_UNIT_VALUE" val="34"/>
  <p:tag name="KSO_WM_UNIT_HIGHLIGHT" val="0"/>
  <p:tag name="KSO_WM_UNIT_COMPATIBLE" val="0"/>
  <p:tag name="KSO_WM_BEAUTIFY_FLAG" val="#wm#"/>
  <p:tag name="KSO_WM_DIAGRAM_GROUP_CODE" val="第六组"/>
  <p:tag name="KSO_WM_UNIT_PRESET_TEXT" val="请在此处添加文本"/>
</p:tagLst>
</file>

<file path=ppt/tags/tag2.xml><?xml version="1.0" encoding="utf-8"?>
<p:tagLst xmlns:p="http://schemas.openxmlformats.org/presentationml/2006/main">
  <p:tag name="KSO_WM_TAG_VERSION" val="1.0"/>
  <p:tag name="KSO_WM_TEMPLATE_CATEGORY" val="preset"/>
  <p:tag name="KSO_WM_TEMPLATE_INDEX" val="2"/>
  <p:tag name="KSO_WM_UNIT_TYPE" val="l_h_f"/>
  <p:tag name="KSO_WM_UNIT_INDEX" val="1_2_1"/>
  <p:tag name="KSO_WM_UNIT_ID" val="150995252*l_h_f*1_2_1"/>
  <p:tag name="KSO_WM_UNIT_CLEAR" val="1"/>
  <p:tag name="KSO_WM_UNIT_LAYERLEVEL" val="1_1_1"/>
  <p:tag name="KSO_WM_UNIT_VALUE" val="34"/>
  <p:tag name="KSO_WM_UNIT_HIGHLIGHT" val="0"/>
  <p:tag name="KSO_WM_UNIT_COMPATIBLE" val="0"/>
  <p:tag name="KSO_WM_BEAUTIFY_FLAG" val="#wm#"/>
  <p:tag name="KSO_WM_DIAGRAM_GROUP_CODE" val="第六组"/>
  <p:tag name="KSO_WM_UNIT_PRESET_TEXT" val="请在此处添加文本"/>
</p:tagLst>
</file>

<file path=ppt/tags/tag3.xml><?xml version="1.0" encoding="utf-8"?>
<p:tagLst xmlns:p="http://schemas.openxmlformats.org/presentationml/2006/main">
  <p:tag name="KSO_WM_TAG_VERSION" val="1.0"/>
  <p:tag name="KSO_WM_TEMPLATE_CATEGORY" val="preset"/>
  <p:tag name="KSO_WM_TEMPLATE_INDEX" val="2"/>
  <p:tag name="KSO_WM_UNIT_TYPE" val="l_h_f"/>
  <p:tag name="KSO_WM_UNIT_INDEX" val="1_3_1"/>
  <p:tag name="KSO_WM_UNIT_ID" val="150995252*l_h_f*1_3_1"/>
  <p:tag name="KSO_WM_UNIT_CLEAR" val="1"/>
  <p:tag name="KSO_WM_UNIT_LAYERLEVEL" val="1_1_1"/>
  <p:tag name="KSO_WM_UNIT_VALUE" val="34"/>
  <p:tag name="KSO_WM_UNIT_HIGHLIGHT" val="0"/>
  <p:tag name="KSO_WM_UNIT_COMPATIBLE" val="0"/>
  <p:tag name="KSO_WM_BEAUTIFY_FLAG" val="#wm#"/>
  <p:tag name="KSO_WM_DIAGRAM_GROUP_CODE" val="第六组"/>
  <p:tag name="KSO_WM_UNIT_PRESET_TEXT" val="请在此处添加文本"/>
</p:tagLst>
</file>

<file path=ppt/tags/tag4.xml><?xml version="1.0" encoding="utf-8"?>
<p:tagLst xmlns:p="http://schemas.openxmlformats.org/presentationml/2006/main">
  <p:tag name="KSO_WM_SLIDE_ID" val="150995252"/>
  <p:tag name="KSO_WM_SLIDE_INDEX" val="8"/>
  <p:tag name="KSO_WM_SLIDE_ITEM_CNT" val="3"/>
  <p:tag name="KSO_WM_SLIDE_LAYOUT" val="l"/>
  <p:tag name="KSO_WM_SLIDE_LAYOUT_CNT" val="1"/>
  <p:tag name="KSO_WM_SLIDE_TYPE" val="contents"/>
  <p:tag name="KSO_WM_BEAUTIFY_FLAG" val="#wm#"/>
  <p:tag name="KSO_WM_TEMPLATE_CATEGORY" val="preset"/>
  <p:tag name="KSO_WM_TEMPLATE_INDEX" val="2"/>
  <p:tag name="KSO_WM_DIAGRAM_GROUP_CODE" val="第六组"/>
  <p:tag name="KSO_WM_TAG_VERSION" val="1.0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803</Words>
  <Application>WPS 演示</Application>
  <PresentationFormat>全屏显示(4:3)</PresentationFormat>
  <Paragraphs>144</Paragraphs>
  <Slides>12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12</vt:i4>
      </vt:variant>
    </vt:vector>
  </HeadingPairs>
  <TitlesOfParts>
    <vt:vector size="28" baseType="lpstr">
      <vt:lpstr>Arial</vt:lpstr>
      <vt:lpstr>宋体</vt:lpstr>
      <vt:lpstr>Wingdings</vt:lpstr>
      <vt:lpstr>Verdana</vt:lpstr>
      <vt:lpstr>黑体</vt:lpstr>
      <vt:lpstr>Garamond</vt:lpstr>
      <vt:lpstr>楷体</vt:lpstr>
      <vt:lpstr>Times New Roman</vt:lpstr>
      <vt:lpstr>微软雅黑</vt:lpstr>
      <vt:lpstr>Calibri</vt:lpstr>
      <vt:lpstr>Edge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</dc:creator>
  <cp:lastModifiedBy>lenovo</cp:lastModifiedBy>
  <cp:revision>752</cp:revision>
  <cp:lastPrinted>2013-03-29T00:15:00Z</cp:lastPrinted>
  <dcterms:created xsi:type="dcterms:W3CDTF">2113-01-01T00:00:00Z</dcterms:created>
  <dcterms:modified xsi:type="dcterms:W3CDTF">2016-12-28T08:36:07Z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2052-10.1.0.6135</vt:lpwstr>
  </property>
</Properties>
</file>